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sldIdLst>
    <p:sldId id="262" r:id="rId2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95" autoAdjust="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C93BEF-3339-1944-5405-04082AAC8C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B9EB54-A42C-DD82-70F0-1684A3998D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B119C5-573A-1BC3-3D53-174E0584B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7E331-36CC-44F6-893B-EDC15E17880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74087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D6DE4E-D5D1-E1AB-4381-ABA419A061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4F23F1-8DFD-AA2E-FC9C-EE0EE28DF7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C011C5-5210-B324-5CD9-2176FF8B63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10B31-3FC0-4E30-A831-0D4549974AF0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11063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5ED4B8-4014-1238-F5AD-592337625A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80D9A5-5AB9-C491-FAD1-087EF8ABE8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CEB470-2757-407F-A089-8AD683BA8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1B9E6-C195-413F-80C0-B2DF48B3F6B5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914276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EB6BAD-2868-E33D-8BA7-A140566E92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6A05D-3CC6-AF9E-C3BA-E20E9BE51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47440E-4133-2F4F-E748-5FAE9A4CC4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FF1B0-F249-4968-BA28-7CD62DD7A1C1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76005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CA221E-645B-C0C4-F5F8-0DD03A2305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584FE2-ECB0-FD5C-F10F-C6432575AD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E1965B-0198-A056-2D19-1C09F43A0D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3FD1E-34B7-4FBF-AD6F-1A2F02CF534A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45155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03F553-BC2A-3E9C-2D26-2A0610517C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5C3C2B-A2B1-7440-E179-B4F0D01E37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D45C32-3FA1-87E4-D82A-62B8EB5C5E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D3BCE-2107-4D57-898C-11DC0961A904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06570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800590E-53E2-5791-7097-784DF14895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214EE84-BFD6-655C-A374-9100C602E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E0B2AD-61B1-8DC0-7F6D-0D8CC35E3D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BDE5F-3843-4514-979B-C64DB0A6D99F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32091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DDE69B-C959-2FF0-3940-72C85DB49B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B1DAA0E-405B-D831-A152-F400C9ACD2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AA5502C-51F4-8933-A515-085559E95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8C9A5-303E-4490-B569-5AF51A63F32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63492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FEBE4F3-8F08-C1B2-28D5-792579E93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6ECFC57-590B-0680-02E9-E4B7D8CDBF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A54E04-1FFF-25B6-53BB-D66108369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15D65-09A9-4E52-9E31-F0BFB47DCC2A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055606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E0708-965A-9F50-F07C-AA1FAACB6B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E341C1-6A31-3C6D-5E79-3A5F747E17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1D4D71-D8E6-A123-5B58-7756622969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CB90F-6688-4F4A-87EA-E848D245B78B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4165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C8D8E5-30F6-0166-2774-262F07EABD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DF25E6-ECB8-08CE-C71E-539DC6B0D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0EFEB6-917B-A3B4-87A7-44069E7F20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88569-BC1D-4DD9-BF17-5EA69EA9F28F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44539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708EA2A-39E3-05EA-4E93-175E29DBAD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07A0FA6-48F4-3629-002B-3D4E43F921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/>
              <a:t>Kliknij, aby edytować style wzorca tekstu</a:t>
            </a:r>
          </a:p>
          <a:p>
            <a:pPr lvl="1"/>
            <a:r>
              <a:rPr lang="en-US" altLang="pl-PL"/>
              <a:t>Drugi poziom</a:t>
            </a:r>
          </a:p>
          <a:p>
            <a:pPr lvl="2"/>
            <a:r>
              <a:rPr lang="en-US" altLang="pl-PL"/>
              <a:t>Trzeci poziom</a:t>
            </a:r>
          </a:p>
          <a:p>
            <a:pPr lvl="3"/>
            <a:r>
              <a:rPr lang="en-US" altLang="pl-PL"/>
              <a:t>Czwarty poziom</a:t>
            </a:r>
          </a:p>
          <a:p>
            <a:pPr lvl="4"/>
            <a:r>
              <a:rPr lang="en-US" altLang="pl-PL"/>
              <a:t>Piąty poziom</a:t>
            </a:r>
          </a:p>
        </p:txBody>
      </p:sp>
      <p:sp>
        <p:nvSpPr>
          <p:cNvPr id="117764" name="Rectangle 4">
            <a:extLst>
              <a:ext uri="{FF2B5EF4-FFF2-40B4-BE49-F238E27FC236}">
                <a16:creationId xmlns:a16="http://schemas.microsoft.com/office/drawing/2014/main" id="{82C9DA79-C6EA-449D-F805-639844ED52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117765" name="Rectangle 5">
            <a:extLst>
              <a:ext uri="{FF2B5EF4-FFF2-40B4-BE49-F238E27FC236}">
                <a16:creationId xmlns:a16="http://schemas.microsoft.com/office/drawing/2014/main" id="{86C8F4A4-5654-BB07-4F4E-37AEDA0199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pl-PL"/>
          </a:p>
        </p:txBody>
      </p:sp>
      <p:sp>
        <p:nvSpPr>
          <p:cNvPr id="117766" name="Rectangle 6">
            <a:extLst>
              <a:ext uri="{FF2B5EF4-FFF2-40B4-BE49-F238E27FC236}">
                <a16:creationId xmlns:a16="http://schemas.microsoft.com/office/drawing/2014/main" id="{10C4B3AB-4693-AB77-88F6-5596185ABB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B8C09AF-4948-47CB-B042-243932FB4A5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ytuł 1">
            <a:extLst>
              <a:ext uri="{FF2B5EF4-FFF2-40B4-BE49-F238E27FC236}">
                <a16:creationId xmlns:a16="http://schemas.microsoft.com/office/drawing/2014/main" id="{21FDC9BB-5173-E43C-0E8B-3B159CFF82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8229600" cy="1143000"/>
          </a:xfrm>
        </p:spPr>
        <p:txBody>
          <a:bodyPr/>
          <a:lstStyle/>
          <a:p>
            <a:r>
              <a:rPr lang="pl-PL" alt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Instrukcja uzupełniania wniosków wyjazdowych składanych w systemie SAP Travel na wyjazd </a:t>
            </a:r>
            <a:br>
              <a:rPr lang="pl-PL" alt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altLang="pl-PL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ramach </a:t>
            </a:r>
            <a:r>
              <a:rPr lang="pl-PL" altLang="pl-PL" sz="1600" b="1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Programu Erasmus+ KA 171 </a:t>
            </a:r>
            <a:r>
              <a:rPr lang="pl-PL" altLang="pl-PL" sz="1600" b="1" i="1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Kraje niestowarzyszone z Programem</a:t>
            </a:r>
            <a:endParaRPr lang="pl-PL" altLang="pl-PL" sz="1600" dirty="0">
              <a:solidFill>
                <a:srgbClr val="FFC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314" name="Prostokąt 3">
            <a:extLst>
              <a:ext uri="{FF2B5EF4-FFF2-40B4-BE49-F238E27FC236}">
                <a16:creationId xmlns:a16="http://schemas.microsoft.com/office/drawing/2014/main" id="{2751DC40-DABF-B4F9-236C-0F04D53D7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672312"/>
            <a:ext cx="8353425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l-PL" altLang="pl-PL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Wyjazd w celach dydaktycznych (STA)</a:t>
            </a:r>
            <a:endParaRPr lang="pl-PL" altLang="pl-PL" sz="11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RODZAJ WYJAZDU: </a:t>
            </a:r>
            <a:r>
              <a:rPr lang="pl-PL" altLang="pl-PL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podróz</a:t>
            </a:r>
            <a:r>
              <a:rPr lang="pl-PL" altLang="pl-PL" sz="1100" b="1" dirty="0">
                <a:latin typeface="Calibri" panose="020F0502020204030204" pitchFamily="34" charset="0"/>
                <a:cs typeface="Calibri" panose="020F0502020204030204" pitchFamily="34" charset="0"/>
              </a:rPr>
              <a:t>̇ </a:t>
            </a:r>
            <a:r>
              <a:rPr lang="pl-PL" altLang="pl-PL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służbowa</a:t>
            </a:r>
            <a:r>
              <a:rPr lang="pl-PL" altLang="pl-PL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lub </a:t>
            </a:r>
            <a:r>
              <a:rPr lang="pl-PL" altLang="pl-PL" sz="1100" b="1" dirty="0">
                <a:latin typeface="Calibri" panose="020F0502020204030204" pitchFamily="34" charset="0"/>
                <a:cs typeface="Calibri" panose="020F0502020204030204" pitchFamily="34" charset="0"/>
              </a:rPr>
              <a:t>płatny urlop w rozumieniu art. 130 pkt. 3 ustawy z dn. 20.07.2018 </a:t>
            </a:r>
            <a:r>
              <a:rPr lang="pl-PL" alt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– do ustalenia z </a:t>
            </a:r>
            <a:r>
              <a:rPr lang="pl-PL" altLang="pl-PL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przełożonym</a:t>
            </a:r>
            <a:r>
              <a:rPr lang="pl-PL" alt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1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CEL WYJAZDU: Program Erasmus+ - dydaktyka</a:t>
            </a:r>
            <a:b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100" b="1" dirty="0">
                <a:solidFill>
                  <a:srgbClr val="4597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(UWAGA! PRACOWNIK PRZEBYWAJĄCY NA URLOPIE PŁATNYM NIE MOŻE REALIZOWAĆ DYDAKTYKI)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pl-PL" altLang="pl-PL" sz="1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Wyjazd w celach szkoleniowych (STT)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RODZAJ WYJAZDU: </a:t>
            </a:r>
            <a:r>
              <a:rPr lang="pl-PL" altLang="pl-PL" sz="11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podróz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̇ </a:t>
            </a:r>
            <a:r>
              <a:rPr lang="pl-PL" altLang="pl-PL" sz="11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służbowa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lub 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wyjazd szkoleniowy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– do ustalenia z </a:t>
            </a:r>
            <a:r>
              <a:rPr lang="pl-PL" altLang="pl-PL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przełożonym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CEL WYJAZDU: Program Erasmus+ – szkolenie 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pl-PL" altLang="pl-PL" sz="1100" b="1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DATY PODRÓŻY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l-PL" altLang="pl-PL" sz="11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 dni </a:t>
            </a:r>
            <a:r>
              <a:rPr lang="pl-PL" altLang="pl-PL" sz="1100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obecności</a:t>
            </a:r>
            <a:r>
              <a:rPr lang="pl-PL" altLang="pl-PL" sz="11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na uczelni partnerskiej 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zgodnie z ustalonym Mobility Agreement oraz </a:t>
            </a:r>
            <a:r>
              <a:rPr lang="pl-PL" altLang="pl-PL" sz="11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 dni przeznaczone na </a:t>
            </a:r>
            <a:r>
              <a:rPr lang="pl-PL" altLang="pl-PL" sz="1100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podróz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̇. Zgodnie z zasadami, na </a:t>
            </a:r>
            <a:r>
              <a:rPr lang="pl-PL" altLang="pl-PL" sz="1100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podróz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̇ przeznaczony jest </a:t>
            </a:r>
            <a:r>
              <a:rPr lang="pl-PL" altLang="pl-PL" sz="1100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dzien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́ przed i </a:t>
            </a:r>
            <a:r>
              <a:rPr lang="pl-PL" altLang="pl-PL" sz="1100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dzien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́ po </a:t>
            </a:r>
            <a:r>
              <a:rPr lang="pl-PL" altLang="pl-PL" sz="1100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zakończeniu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pobytu w uczelni partnerskiej. Na cały okres pobytu w zagranicznej instytucji naukowej (5 dni) oraz na dni podróży (2 dni) pracownikowi przysługuje dofinansowanie w wysokości 180 EUR/ dzień (</a:t>
            </a:r>
            <a:r>
              <a:rPr lang="pl-PL" altLang="pl-PL" sz="1100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pl-PL" altLang="pl-PL" sz="11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2023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 lub 190 EUR/dzień (</a:t>
            </a:r>
            <a:r>
              <a:rPr lang="pl-PL" altLang="pl-PL" sz="1100" b="1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pl-PL" altLang="pl-PL" sz="11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2024</a:t>
            </a:r>
            <a:r>
              <a:rPr lang="pl-PL" altLang="pl-PL" sz="11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).  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pl-PL" sz="1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SZCZEGÓŁY ŚWIADCZEŃ: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system automatycznie wyliczy diety na podstawie wprowadzonych dat </a:t>
            </a:r>
            <a:r>
              <a:rPr lang="pl-PL" altLang="pl-PL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podróży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pl-PL" altLang="pl-PL" sz="1100" u="sng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należy</a:t>
            </a:r>
            <a:r>
              <a:rPr lang="pl-PL" altLang="pl-PL" sz="1100" u="sng" dirty="0">
                <a:latin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pl-PL" altLang="pl-PL" sz="1100" u="sng" dirty="0" err="1">
                <a:latin typeface="Calibri" panose="020F0502020204030204" pitchFamily="34" charset="0"/>
                <a:cs typeface="Times New Roman" panose="02020603050405020304" pitchFamily="18" charset="0"/>
              </a:rPr>
              <a:t>usunąc</a:t>
            </a:r>
            <a:r>
              <a:rPr lang="pl-PL" altLang="pl-PL" sz="1100" u="sng" dirty="0">
                <a:latin typeface="Calibri" panose="020F0502020204030204" pitchFamily="34" charset="0"/>
                <a:cs typeface="Times New Roman" panose="02020603050405020304" pitchFamily="18" charset="0"/>
              </a:rPr>
              <a:t>́ i </a:t>
            </a:r>
            <a:r>
              <a:rPr lang="pl-PL" altLang="pl-PL" sz="1100" u="sng" dirty="0" err="1">
                <a:latin typeface="Calibri" panose="020F0502020204030204" pitchFamily="34" charset="0"/>
                <a:cs typeface="Times New Roman" panose="02020603050405020304" pitchFamily="18" charset="0"/>
              </a:rPr>
              <a:t>wszędzie</a:t>
            </a:r>
            <a:r>
              <a:rPr lang="pl-PL" altLang="pl-PL" sz="1100" u="sng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100" u="sng" dirty="0" err="1">
                <a:latin typeface="Calibri" panose="020F0502020204030204" pitchFamily="34" charset="0"/>
                <a:cs typeface="Times New Roman" panose="02020603050405020304" pitchFamily="18" charset="0"/>
              </a:rPr>
              <a:t>wpisac</a:t>
            </a:r>
            <a:r>
              <a:rPr lang="pl-PL" altLang="pl-PL" sz="1100" u="sng" dirty="0">
                <a:latin typeface="Calibri" panose="020F0502020204030204" pitchFamily="34" charset="0"/>
                <a:cs typeface="Times New Roman" panose="02020603050405020304" pitchFamily="18" charset="0"/>
              </a:rPr>
              <a:t>́ 0 </a:t>
            </a:r>
            <a:endParaRPr lang="pl-PL" altLang="pl-PL" sz="11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pl-PL" sz="1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RODZAJE WYDATKÓW: </a:t>
            </a:r>
            <a:r>
              <a:rPr lang="pl-PL" altLang="pl-PL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należy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wybrać́: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u="sng" dirty="0">
                <a:latin typeface="Calibri" panose="020F0502020204030204" pitchFamily="34" charset="0"/>
                <a:cs typeface="Times New Roman" panose="02020603050405020304" pitchFamily="18" charset="0"/>
              </a:rPr>
              <a:t>Dieta niestandardowa – koszty utrzymania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 wpisać kwotę1260 EUR (tj. 180 EUR x 7 dni) – </a:t>
            </a:r>
            <a:r>
              <a:rPr lang="pl-PL" altLang="pl-PL" sz="11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 2023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lub 1330 EUR (tj. 190 EUR x 7 dni) – </a:t>
            </a:r>
            <a:r>
              <a:rPr lang="pl-PL" altLang="pl-PL" sz="11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2024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u="sng" dirty="0">
                <a:latin typeface="Calibri" panose="020F0502020204030204" pitchFamily="34" charset="0"/>
                <a:cs typeface="Times New Roman" panose="02020603050405020304" pitchFamily="18" charset="0"/>
              </a:rPr>
              <a:t>Dieta niestandardowa – koszty podróży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 wpisać kwotę przyznaną na pokrycie kosztów podróży</a:t>
            </a:r>
            <a:endParaRPr lang="pl-PL" altLang="pl-PL" sz="11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pl-PL" sz="1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SPOSÓB PŁATNOŚCI: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zaliczka wypłacona </a:t>
            </a:r>
            <a:r>
              <a:rPr lang="pl-PL" altLang="pl-PL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wyjeżdżającemu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RODZAJ ŹRÓDŁA FINANSOWANIA: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element PSP 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NUMER ŹRÓDŁA FINANSOWANIA: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Z/ERP/00134 (</a:t>
            </a:r>
            <a:r>
              <a:rPr lang="pl-PL" altLang="pl-PL" sz="11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 2023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) lub Z/ERP/00143.30 (</a:t>
            </a:r>
            <a:r>
              <a:rPr lang="pl-PL" altLang="pl-PL" sz="11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 2024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WALUTA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: EUR 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FORMA WYPŁATY ZALICZKI: 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przelew na konto bankowe (prowadzone w EUR) lub </a:t>
            </a:r>
            <a:r>
              <a:rPr lang="pl-PL" altLang="pl-PL" sz="1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gotówka</a:t>
            </a:r>
            <a:r>
              <a:rPr lang="pl-PL" altLang="pl-PL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alt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5" name="Prostokąt 4">
            <a:extLst>
              <a:ext uri="{FF2B5EF4-FFF2-40B4-BE49-F238E27FC236}">
                <a16:creationId xmlns:a16="http://schemas.microsoft.com/office/drawing/2014/main" id="{218184D3-AD56-8E4F-53E6-0F50D00B0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797425"/>
            <a:ext cx="2592387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pl-PL" altLang="pl-PL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pl-PL" altLang="pl-PL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Uczestnicy Programu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będący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pracownikami </a:t>
            </a:r>
            <a:r>
              <a:rPr lang="pl-PL" altLang="pl-PL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Collegium </a:t>
            </a:r>
            <a:r>
              <a:rPr lang="pl-PL" altLang="pl-PL" sz="11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Medicum</a:t>
            </a:r>
            <a:r>
              <a:rPr lang="pl-PL" altLang="pl-PL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składaja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̨ wnioski wyjazdowe w odpowiednim dziale CM UJ tj. w Dziale Spraw Osobowych, w Zespole ds.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wyjazdów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służbowych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We wniosku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należy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wskazac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́ daty </a:t>
            </a:r>
            <a:r>
              <a:rPr lang="pl-PL" altLang="pl-PL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podróży</a:t>
            </a:r>
            <a:r>
              <a:rPr lang="pl-PL" altLang="pl-PL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oraz koszty, zgodnie z opisaną procedurą. </a:t>
            </a:r>
            <a:endParaRPr lang="pl-PL" altLang="pl-PL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504F3BFA-B8D5-F76C-3137-03F1D0AAA181}"/>
              </a:ext>
            </a:extLst>
          </p:cNvPr>
          <p:cNvSpPr/>
          <p:nvPr/>
        </p:nvSpPr>
        <p:spPr>
          <a:xfrm>
            <a:off x="6111874" y="4940226"/>
            <a:ext cx="2970213" cy="185578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2144</TotalTime>
  <Words>401</Words>
  <Application>Microsoft Office PowerPoint</Application>
  <PresentationFormat>Pokaz na ekranie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Projekt domyślny</vt:lpstr>
      <vt:lpstr>Instrukcja uzupełniania wniosków wyjazdowych składanych w systemie SAP Travel na wyjazd  w ramach Programu Erasmus+ KA 171 Kraje niestowarzyszone z Programem</vt:lpstr>
    </vt:vector>
  </TitlesOfParts>
  <Company>UniwersytetJagiellonski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Łukasz Stadnicki</dc:creator>
  <cp:lastModifiedBy>Anita Kucharzyk</cp:lastModifiedBy>
  <cp:revision>57</cp:revision>
  <cp:lastPrinted>2025-11-24T08:07:01Z</cp:lastPrinted>
  <dcterms:created xsi:type="dcterms:W3CDTF">2010-03-26T12:43:07Z</dcterms:created>
  <dcterms:modified xsi:type="dcterms:W3CDTF">2025-11-24T08:35:42Z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9</vt:i4>
  </property>
</Properties>
</file>